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787" r:id="rId2"/>
    <p:sldId id="788" r:id="rId3"/>
    <p:sldId id="789" r:id="rId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818C"/>
    <a:srgbClr val="559010"/>
    <a:srgbClr val="FFCE19"/>
    <a:srgbClr val="AF7128"/>
    <a:srgbClr val="E9C79F"/>
    <a:srgbClr val="FFFFFF"/>
    <a:srgbClr val="7000E0"/>
    <a:srgbClr val="FD8251"/>
    <a:srgbClr val="FFFF99"/>
    <a:srgbClr val="FC53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00" autoAdjust="0"/>
    <p:restoredTop sz="94660"/>
  </p:normalViewPr>
  <p:slideViewPr>
    <p:cSldViewPr>
      <p:cViewPr varScale="1">
        <p:scale>
          <a:sx n="115" d="100"/>
          <a:sy n="115" d="100"/>
        </p:scale>
        <p:origin x="157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570" y="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36F01-45FA-4775-B9E4-82705C2E9A01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19736-680A-4557-96AA-3E143B3EF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5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81F3503-4383-407A-ADDA-C5CBB6F9136B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458C3A8-4602-43FD-B1F7-F7C5912AE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73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1181100" y="1104605"/>
            <a:ext cx="6781800" cy="4076995"/>
            <a:chOff x="1066800" y="990600"/>
            <a:chExt cx="6781800" cy="407699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1371600" y="1333796"/>
              <a:ext cx="6477000" cy="37337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1066800" y="990600"/>
              <a:ext cx="6477000" cy="37337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219200" y="1143588"/>
              <a:ext cx="6477000" cy="37337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426" y="1550194"/>
            <a:ext cx="5971374" cy="1754981"/>
          </a:xfrm>
          <a:noFill/>
          <a:ln>
            <a:noFill/>
          </a:ln>
        </p:spPr>
        <p:txBody>
          <a:bodyPr anchor="ctr"/>
          <a:lstStyle>
            <a:lvl1pPr algn="ctr">
              <a:defRPr sz="4000" b="1" cap="none" spc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3529013"/>
            <a:ext cx="5943600" cy="1195386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55E15-76D9-4840-A072-128DF226EE56}" type="datetimeFigureOut">
              <a:rPr lang="en-US" smtClean="0"/>
              <a:pPr/>
              <a:t>4/25/2018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235A49-49B0-43C9-BD12-F59797055C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1" name="Picture Placeholder 6" descr="IR4_logo_2010_CMYK copy.bmp"/>
          <p:cNvPicPr>
            <a:picLocks noChangeAspect="1"/>
          </p:cNvPicPr>
          <p:nvPr userDrawn="1"/>
        </p:nvPicPr>
        <p:blipFill>
          <a:blip r:embed="rId2" cstate="print"/>
          <a:srcRect l="-834" t="-3781" r="-2885" b="77"/>
          <a:stretch>
            <a:fillRect/>
          </a:stretch>
        </p:blipFill>
        <p:spPr>
          <a:xfrm>
            <a:off x="7952016" y="6183746"/>
            <a:ext cx="1191984" cy="6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72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8988" y="76200"/>
            <a:ext cx="8968811" cy="1143000"/>
          </a:xfrm>
          <a:solidFill>
            <a:srgbClr val="00B0F0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Placeholder 6" descr="IR4_logo_2010_CMYK copy.bmp"/>
          <p:cNvPicPr>
            <a:picLocks noChangeAspect="1"/>
          </p:cNvPicPr>
          <p:nvPr userDrawn="1"/>
        </p:nvPicPr>
        <p:blipFill>
          <a:blip r:embed="rId2" cstate="print"/>
          <a:srcRect l="-834" t="-3781" r="-2885" b="77"/>
          <a:stretch>
            <a:fillRect/>
          </a:stretch>
        </p:blipFill>
        <p:spPr>
          <a:xfrm>
            <a:off x="7952016" y="6183746"/>
            <a:ext cx="1191984" cy="6742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44" r="-460" b="30003"/>
          <a:stretch/>
        </p:blipFill>
        <p:spPr>
          <a:xfrm>
            <a:off x="98989" y="6183747"/>
            <a:ext cx="7749612" cy="598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"/>
            <a:ext cx="9144000" cy="60960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7" name="Picture Placeholder 6" descr="IR4_logo_2010_CMYK copy.bmp"/>
          <p:cNvPicPr>
            <a:picLocks noChangeAspect="1"/>
          </p:cNvPicPr>
          <p:nvPr userDrawn="1"/>
        </p:nvPicPr>
        <p:blipFill>
          <a:blip r:embed="rId2" cstate="print"/>
          <a:srcRect l="-834" t="-3781" r="-2885" b="77"/>
          <a:stretch>
            <a:fillRect/>
          </a:stretch>
        </p:blipFill>
        <p:spPr>
          <a:xfrm>
            <a:off x="7952016" y="6183746"/>
            <a:ext cx="1191984" cy="6742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44" r="20922" b="30003"/>
          <a:stretch/>
        </p:blipFill>
        <p:spPr>
          <a:xfrm>
            <a:off x="0" y="6096000"/>
            <a:ext cx="77724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87594" y="129766"/>
            <a:ext cx="8968811" cy="6614512"/>
            <a:chOff x="87594" y="129766"/>
            <a:chExt cx="8968811" cy="6614512"/>
          </a:xfrm>
        </p:grpSpPr>
        <p:sp>
          <p:nvSpPr>
            <p:cNvPr id="8" name="Rectangle 7"/>
            <p:cNvSpPr/>
            <p:nvPr userDrawn="1"/>
          </p:nvSpPr>
          <p:spPr>
            <a:xfrm>
              <a:off x="457200" y="533400"/>
              <a:ext cx="8599205" cy="621087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7594" y="129766"/>
              <a:ext cx="8599206" cy="62037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228599" y="304799"/>
              <a:ext cx="8686801" cy="62456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Placeholder 6" descr="IR4_logo_2010_CMYK copy.bmp"/>
          <p:cNvPicPr>
            <a:picLocks noChangeAspect="1"/>
          </p:cNvPicPr>
          <p:nvPr userDrawn="1"/>
        </p:nvPicPr>
        <p:blipFill>
          <a:blip r:embed="rId2" cstate="print"/>
          <a:srcRect l="-834" t="-3781" r="-2885" b="77"/>
          <a:stretch>
            <a:fillRect/>
          </a:stretch>
        </p:blipFill>
        <p:spPr>
          <a:xfrm>
            <a:off x="8276427" y="6184682"/>
            <a:ext cx="64661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5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37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" t="17531" r="-79" b="36124"/>
          <a:stretch/>
        </p:blipFill>
        <p:spPr>
          <a:xfrm>
            <a:off x="670560" y="0"/>
            <a:ext cx="8480164" cy="179518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70561" y="907676"/>
            <a:ext cx="8473439" cy="49552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1000">
                <a:schemeClr val="bg1">
                  <a:alpha val="80000"/>
                </a:schemeClr>
              </a:gs>
              <a:gs pos="21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206" y="147358"/>
            <a:ext cx="8222876" cy="1325563"/>
          </a:xfrm>
        </p:spPr>
        <p:txBody>
          <a:bodyPr>
            <a:normAutofit/>
          </a:bodyPr>
          <a:lstStyle>
            <a:lvl1pPr algn="ctr">
              <a:defRPr sz="4000" b="1">
                <a:effectLst>
                  <a:outerShdw blurRad="50800" dist="63500" dir="2400000" algn="ctr" rotWithShape="0">
                    <a:schemeClr val="bg1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206" y="1687608"/>
            <a:ext cx="8222876" cy="44893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8D47-1110-437B-B8DF-9486ABE17A6E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80E2-D637-45BF-8726-5AFE384D854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473824"/>
            <a:ext cx="670560" cy="379414"/>
          </a:xfrm>
          <a:prstGeom prst="rect">
            <a:avLst/>
          </a:prstGeom>
          <a:solidFill>
            <a:srgbClr val="9B8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2743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800" b="1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2"/>
            <a:ext cx="670560" cy="6473823"/>
          </a:xfrm>
          <a:prstGeom prst="rect">
            <a:avLst/>
          </a:prstGeom>
          <a:solidFill>
            <a:srgbClr val="9B8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2743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800" b="1" dirty="0" smtClean="0"/>
              <a:t>SCRI: Protecting Pollinators with Economically Feasible and Environmentally Sound Ornamental Horticulture</a:t>
            </a:r>
            <a:endParaRPr lang="en-US" sz="1800" b="1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6545791"/>
            <a:ext cx="609600" cy="3143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393" y="5860527"/>
            <a:ext cx="1996888" cy="99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68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" t="17531" r="-79" b="36124"/>
          <a:stretch/>
        </p:blipFill>
        <p:spPr>
          <a:xfrm>
            <a:off x="670560" y="0"/>
            <a:ext cx="8480164" cy="179518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8D47-1110-437B-B8DF-9486ABE17A6E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80E2-D637-45BF-8726-5AFE384D854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6473824"/>
            <a:ext cx="670560" cy="379414"/>
          </a:xfrm>
          <a:prstGeom prst="rect">
            <a:avLst/>
          </a:prstGeom>
          <a:solidFill>
            <a:srgbClr val="9B8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2743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800" b="1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2"/>
            <a:ext cx="670560" cy="6473823"/>
          </a:xfrm>
          <a:prstGeom prst="rect">
            <a:avLst/>
          </a:prstGeom>
          <a:solidFill>
            <a:srgbClr val="9B8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2743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800" b="1" dirty="0" smtClean="0"/>
              <a:t>SCRI: Protecting Pollinators with Economically Feasible and Environmentally Sound Ornamental Horticulture</a:t>
            </a:r>
            <a:endParaRPr lang="en-US" sz="1800" b="1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6545791"/>
            <a:ext cx="609600" cy="314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393" y="5860527"/>
            <a:ext cx="1996888" cy="99747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670561" y="907676"/>
            <a:ext cx="8473439" cy="49552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1000">
                <a:schemeClr val="bg1">
                  <a:alpha val="80000"/>
                </a:schemeClr>
              </a:gs>
              <a:gs pos="21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81597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DCE2-41B8-42DD-A3B7-C06A2939D67D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45CB-31D1-4230-94F9-37CECA6B2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DCE2-41B8-42DD-A3B7-C06A2939D67D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45CB-31D1-4230-94F9-37CECA6B2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DCE2-41B8-42DD-A3B7-C06A2939D67D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45CB-31D1-4230-94F9-37CECA6B2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DCE2-41B8-42DD-A3B7-C06A2939D67D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45CB-31D1-4230-94F9-37CECA6B2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3078480"/>
            <a:ext cx="4416552" cy="1493520"/>
          </a:xfrm>
          <a:solidFill>
            <a:schemeClr val="accent2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3600" b="1" cap="none" spc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8200" y="4648200"/>
            <a:ext cx="4416552" cy="1417320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55E15-76D9-4840-A072-128DF226EE56}" type="datetimeFigureOut">
              <a:rPr lang="en-US" smtClean="0"/>
              <a:pPr/>
              <a:t>4/25/2018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1" name="Picture Placeholder 6" descr="IR4_logo_2010_CMYK copy.bmp"/>
          <p:cNvPicPr>
            <a:picLocks noChangeAspect="1"/>
          </p:cNvPicPr>
          <p:nvPr userDrawn="1"/>
        </p:nvPicPr>
        <p:blipFill>
          <a:blip r:embed="rId2" cstate="print"/>
          <a:srcRect l="-834" t="-3781" r="-2885" b="77"/>
          <a:stretch>
            <a:fillRect/>
          </a:stretch>
        </p:blipFill>
        <p:spPr>
          <a:xfrm>
            <a:off x="7952016" y="6183746"/>
            <a:ext cx="1191984" cy="6742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76198"/>
            <a:ext cx="4416552" cy="29252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" t="1218" b="-1"/>
          <a:stretch/>
        </p:blipFill>
        <p:spPr>
          <a:xfrm rot="5400000">
            <a:off x="-1034883" y="1187283"/>
            <a:ext cx="6717967" cy="4495799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4567695" y="6513632"/>
            <a:ext cx="1909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0" dirty="0" smtClean="0"/>
              <a:t>Photos by Cristi Palmer</a:t>
            </a:r>
          </a:p>
        </p:txBody>
      </p:sp>
    </p:spTree>
    <p:extLst>
      <p:ext uri="{BB962C8B-B14F-4D97-AF65-F5344CB8AC3E}">
        <p14:creationId xmlns:p14="http://schemas.microsoft.com/office/powerpoint/2010/main" val="36105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38200" y="1371600"/>
            <a:ext cx="8305800" cy="4267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F0133-C202-4774-BBD3-25813AEAE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7108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8988" y="1295400"/>
            <a:ext cx="8968811" cy="480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88" y="76200"/>
            <a:ext cx="8968811" cy="1143000"/>
          </a:xfrm>
          <a:solidFill>
            <a:srgbClr val="00B0F0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88" y="1306946"/>
            <a:ext cx="8968811" cy="478905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DCE2-41B8-42DD-A3B7-C06A2939D67D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45CB-31D1-4230-94F9-37CECA6B20B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Placeholder 6" descr="IR4_logo_2010_CMYK copy.bmp"/>
          <p:cNvPicPr>
            <a:picLocks noChangeAspect="1"/>
          </p:cNvPicPr>
          <p:nvPr userDrawn="1"/>
        </p:nvPicPr>
        <p:blipFill>
          <a:blip r:embed="rId2" cstate="print"/>
          <a:srcRect l="-834" t="-3781" r="-2885" b="77"/>
          <a:stretch>
            <a:fillRect/>
          </a:stretch>
        </p:blipFill>
        <p:spPr>
          <a:xfrm>
            <a:off x="7952016" y="6183746"/>
            <a:ext cx="1191984" cy="6742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44" r="-460" b="30003"/>
          <a:stretch/>
        </p:blipFill>
        <p:spPr>
          <a:xfrm>
            <a:off x="98989" y="6183747"/>
            <a:ext cx="7749612" cy="598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648200" y="1295400"/>
            <a:ext cx="4419599" cy="480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76200"/>
            <a:ext cx="4419599" cy="1143000"/>
          </a:xfrm>
          <a:solidFill>
            <a:srgbClr val="00B0F0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306946"/>
            <a:ext cx="4419599" cy="478905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Placeholder 6" descr="IR4_logo_2010_CMYK copy.bmp"/>
          <p:cNvPicPr>
            <a:picLocks noChangeAspect="1"/>
          </p:cNvPicPr>
          <p:nvPr userDrawn="1"/>
        </p:nvPicPr>
        <p:blipFill>
          <a:blip r:embed="rId2" cstate="print"/>
          <a:srcRect l="-834" t="-3781" r="-2885" b="77"/>
          <a:stretch>
            <a:fillRect/>
          </a:stretch>
        </p:blipFill>
        <p:spPr>
          <a:xfrm>
            <a:off x="7952016" y="6183746"/>
            <a:ext cx="1191984" cy="6742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72" t="47844" r="-460" b="30003"/>
          <a:stretch/>
        </p:blipFill>
        <p:spPr>
          <a:xfrm>
            <a:off x="4648200" y="6183747"/>
            <a:ext cx="3200400" cy="59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59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87594" y="129766"/>
            <a:ext cx="8968811" cy="6614512"/>
            <a:chOff x="87594" y="129766"/>
            <a:chExt cx="8968811" cy="6614512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57200" y="533400"/>
              <a:ext cx="8599205" cy="621087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7594" y="129766"/>
              <a:ext cx="8599206" cy="62037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228599" y="304799"/>
              <a:ext cx="8686801" cy="62456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297" y="221442"/>
            <a:ext cx="8771590" cy="997758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339091"/>
            <a:ext cx="8686802" cy="5290707"/>
          </a:xfrm>
          <a:noFill/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Placeholder 6" descr="IR4_logo_2010_CMYK copy.bmp"/>
          <p:cNvPicPr>
            <a:picLocks noChangeAspect="1"/>
          </p:cNvPicPr>
          <p:nvPr userDrawn="1"/>
        </p:nvPicPr>
        <p:blipFill>
          <a:blip r:embed="rId2" cstate="print"/>
          <a:srcRect l="-834" t="-3781" r="-2885" b="77"/>
          <a:stretch>
            <a:fillRect/>
          </a:stretch>
        </p:blipFill>
        <p:spPr>
          <a:xfrm>
            <a:off x="8276427" y="6184682"/>
            <a:ext cx="64661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45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87594" y="129766"/>
            <a:ext cx="8968811" cy="6614512"/>
            <a:chOff x="87594" y="129766"/>
            <a:chExt cx="8968811" cy="6614512"/>
          </a:xfrm>
        </p:grpSpPr>
        <p:sp>
          <p:nvSpPr>
            <p:cNvPr id="15" name="Rectangle 14"/>
            <p:cNvSpPr/>
            <p:nvPr userDrawn="1"/>
          </p:nvSpPr>
          <p:spPr>
            <a:xfrm>
              <a:off x="457200" y="533400"/>
              <a:ext cx="8599205" cy="621087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594" y="129766"/>
              <a:ext cx="8599206" cy="62037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28599" y="304799"/>
              <a:ext cx="8686801" cy="624840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304798"/>
            <a:ext cx="8699311" cy="927979"/>
          </a:xfrm>
          <a:noFill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295399"/>
            <a:ext cx="8523004" cy="5235059"/>
          </a:xfrm>
          <a:noFill/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  <a:lvl2pPr>
              <a:defRPr sz="3200" b="1">
                <a:solidFill>
                  <a:schemeClr val="tx1"/>
                </a:solidFill>
              </a:defRPr>
            </a:lvl2pPr>
            <a:lvl3pPr>
              <a:defRPr sz="2800" b="1">
                <a:solidFill>
                  <a:schemeClr val="tx1"/>
                </a:solidFill>
              </a:defRPr>
            </a:lvl3pPr>
            <a:lvl4pPr>
              <a:defRPr sz="2400" b="1">
                <a:solidFill>
                  <a:schemeClr val="tx1"/>
                </a:solidFill>
              </a:defRPr>
            </a:lvl4pPr>
            <a:lvl5pPr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Placeholder 6" descr="IR4_logo_2010_CMYK copy.bmp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64" b="93590" l="2527" r="94585">
                        <a14:foregroundMark x1="4693" y1="31410" x2="4693" y2="31410"/>
                        <a14:foregroundMark x1="54513" y1="25641" x2="54513" y2="25641"/>
                        <a14:foregroundMark x1="37545" y1="54487" x2="37545" y2="54487"/>
                        <a14:foregroundMark x1="65343" y1="58974" x2="65343" y2="58974"/>
                        <a14:foregroundMark x1="65704" y1="44231" x2="65704" y2="44231"/>
                        <a14:foregroundMark x1="78339" y1="35256" x2="78339" y2="35256"/>
                        <a14:foregroundMark x1="83394" y1="62821" x2="83394" y2="62821"/>
                        <a14:foregroundMark x1="94585" y1="39103" x2="94585" y2="39103"/>
                        <a14:foregroundMark x1="62455" y1="93590" x2="62455" y2="93590"/>
                        <a14:foregroundMark x1="13718" y1="9615" x2="13718" y2="9615"/>
                        <a14:foregroundMark x1="19495" y1="78205" x2="19495" y2="78205"/>
                        <a14:foregroundMark x1="18412" y1="83974" x2="18412" y2="83974"/>
                        <a14:foregroundMark x1="22383" y1="82051" x2="22383" y2="82051"/>
                        <a14:foregroundMark x1="28881" y1="80128" x2="28881" y2="80128"/>
                        <a14:foregroundMark x1="32852" y1="89103" x2="32852" y2="89103"/>
                        <a14:foregroundMark x1="27437" y1="91026" x2="27437" y2="91026"/>
                        <a14:foregroundMark x1="36101" y1="76282" x2="36101" y2="76282"/>
                        <a14:foregroundMark x1="45848" y1="83974" x2="45848" y2="83974"/>
                        <a14:foregroundMark x1="38628" y1="85897" x2="38628" y2="85897"/>
                        <a14:foregroundMark x1="45126" y1="89744" x2="45126" y2="89744"/>
                        <a14:foregroundMark x1="50903" y1="80769" x2="50903" y2="80769"/>
                        <a14:foregroundMark x1="59206" y1="76923" x2="59206" y2="76923"/>
                        <a14:foregroundMark x1="59206" y1="91026" x2="59206" y2="91026"/>
                        <a14:foregroundMark x1="2527" y1="2564" x2="2527" y2="2564"/>
                        <a14:foregroundMark x1="6498" y1="5128" x2="6498" y2="5128"/>
                        <a14:foregroundMark x1="10830" y1="6410" x2="10830" y2="6410"/>
                        <a14:foregroundMark x1="2888" y1="12821" x2="2888" y2="12821"/>
                        <a14:foregroundMark x1="19134" y1="9615" x2="19134" y2="9615"/>
                        <a14:foregroundMark x1="19495" y1="12821" x2="19495" y2="12821"/>
                        <a14:foregroundMark x1="13718" y1="84615" x2="13718" y2="84615"/>
                        <a14:foregroundMark x1="53791" y1="80769" x2="53791" y2="80769"/>
                        <a14:foregroundMark x1="54513" y1="91026" x2="54513" y2="91026"/>
                        <a14:foregroundMark x1="36101" y1="91026" x2="36101" y2="91026"/>
                        <a14:foregroundMark x1="48014" y1="86538" x2="48014" y2="86538"/>
                      </a14:backgroundRemoval>
                    </a14:imgEffect>
                  </a14:imgLayer>
                </a14:imgProps>
              </a:ext>
            </a:extLst>
          </a:blip>
          <a:srcRect l="-834" t="-3781" r="-2885" b="77"/>
          <a:stretch>
            <a:fillRect/>
          </a:stretch>
        </p:blipFill>
        <p:spPr>
          <a:xfrm>
            <a:off x="8268788" y="6187440"/>
            <a:ext cx="64661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41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87594" y="129766"/>
            <a:ext cx="8968811" cy="6614512"/>
            <a:chOff x="87594" y="129766"/>
            <a:chExt cx="8968811" cy="6614512"/>
          </a:xfrm>
        </p:grpSpPr>
        <p:sp>
          <p:nvSpPr>
            <p:cNvPr id="15" name="Rectangle 14"/>
            <p:cNvSpPr/>
            <p:nvPr userDrawn="1"/>
          </p:nvSpPr>
          <p:spPr>
            <a:xfrm>
              <a:off x="457200" y="533400"/>
              <a:ext cx="8599205" cy="621087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594" y="129766"/>
              <a:ext cx="8599206" cy="62037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28599" y="304799"/>
              <a:ext cx="8686801" cy="624840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304798"/>
            <a:ext cx="8699311" cy="927979"/>
          </a:xfrm>
          <a:noFill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295399"/>
            <a:ext cx="8686802" cy="5235059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chemeClr val="bg1"/>
                </a:solidFill>
              </a:defRPr>
            </a:lvl2pPr>
            <a:lvl3pPr>
              <a:defRPr sz="2800" b="1">
                <a:solidFill>
                  <a:schemeClr val="bg1"/>
                </a:solidFill>
              </a:defRPr>
            </a:lvl3pPr>
            <a:lvl4pPr>
              <a:defRPr sz="2400" b="1">
                <a:solidFill>
                  <a:schemeClr val="bg1"/>
                </a:solidFill>
              </a:defRPr>
            </a:lvl4pPr>
            <a:lvl5pPr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2" name="Picture Placeholder 6" descr="IR4_logo_2010_CMYK copy.bmp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64" b="93590" l="2527" r="94585">
                        <a14:foregroundMark x1="4693" y1="31410" x2="4693" y2="31410"/>
                        <a14:foregroundMark x1="54513" y1="25641" x2="54513" y2="25641"/>
                        <a14:foregroundMark x1="37545" y1="54487" x2="37545" y2="54487"/>
                        <a14:foregroundMark x1="65343" y1="58974" x2="65343" y2="58974"/>
                        <a14:foregroundMark x1="65704" y1="44231" x2="65704" y2="44231"/>
                        <a14:foregroundMark x1="78339" y1="35256" x2="78339" y2="35256"/>
                        <a14:foregroundMark x1="83394" y1="62821" x2="83394" y2="62821"/>
                        <a14:foregroundMark x1="94585" y1="39103" x2="94585" y2="39103"/>
                        <a14:foregroundMark x1="62455" y1="93590" x2="62455" y2="93590"/>
                        <a14:foregroundMark x1="13718" y1="9615" x2="13718" y2="9615"/>
                        <a14:foregroundMark x1="19495" y1="78205" x2="19495" y2="78205"/>
                        <a14:foregroundMark x1="18412" y1="83974" x2="18412" y2="83974"/>
                        <a14:foregroundMark x1="22383" y1="82051" x2="22383" y2="82051"/>
                        <a14:foregroundMark x1="28881" y1="80128" x2="28881" y2="80128"/>
                        <a14:foregroundMark x1="32852" y1="89103" x2="32852" y2="89103"/>
                        <a14:foregroundMark x1="27437" y1="91026" x2="27437" y2="91026"/>
                        <a14:foregroundMark x1="36101" y1="76282" x2="36101" y2="76282"/>
                        <a14:foregroundMark x1="45848" y1="83974" x2="45848" y2="83974"/>
                        <a14:foregroundMark x1="38628" y1="85897" x2="38628" y2="85897"/>
                        <a14:foregroundMark x1="45126" y1="89744" x2="45126" y2="89744"/>
                        <a14:foregroundMark x1="50903" y1="80769" x2="50903" y2="80769"/>
                        <a14:foregroundMark x1="59206" y1="76923" x2="59206" y2="76923"/>
                        <a14:foregroundMark x1="59206" y1="91026" x2="59206" y2="91026"/>
                        <a14:foregroundMark x1="2527" y1="2564" x2="2527" y2="2564"/>
                        <a14:foregroundMark x1="6498" y1="5128" x2="6498" y2="5128"/>
                        <a14:foregroundMark x1="10830" y1="6410" x2="10830" y2="6410"/>
                        <a14:foregroundMark x1="2888" y1="12821" x2="2888" y2="12821"/>
                        <a14:foregroundMark x1="19134" y1="9615" x2="19134" y2="9615"/>
                        <a14:foregroundMark x1="19495" y1="12821" x2="19495" y2="12821"/>
                        <a14:foregroundMark x1="13718" y1="84615" x2="13718" y2="84615"/>
                        <a14:foregroundMark x1="53791" y1="80769" x2="53791" y2="80769"/>
                        <a14:foregroundMark x1="54513" y1="91026" x2="54513" y2="91026"/>
                        <a14:foregroundMark x1="36101" y1="91026" x2="36101" y2="91026"/>
                        <a14:foregroundMark x1="48014" y1="86538" x2="48014" y2="86538"/>
                      </a14:backgroundRemoval>
                    </a14:imgEffect>
                  </a14:imgLayer>
                </a14:imgProps>
              </a:ext>
            </a:extLst>
          </a:blip>
          <a:srcRect l="-834" t="-3781" r="-2885" b="77"/>
          <a:stretch>
            <a:fillRect/>
          </a:stretch>
        </p:blipFill>
        <p:spPr>
          <a:xfrm>
            <a:off x="8268788" y="6187440"/>
            <a:ext cx="64661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02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8200" y="2997994"/>
            <a:ext cx="8001000" cy="309800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8400"/>
            <a:ext cx="8001000" cy="309800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783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781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DCE2-41B8-42DD-A3B7-C06A2939D67D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45CB-31D1-4230-94F9-37CECA6B20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57200" y="2590800"/>
            <a:ext cx="8229600" cy="3352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Placeholder 6" descr="IR4_logo_2010_CMYK copy.bmp"/>
          <p:cNvPicPr>
            <a:picLocks noChangeAspect="1"/>
          </p:cNvPicPr>
          <p:nvPr userDrawn="1"/>
        </p:nvPicPr>
        <p:blipFill>
          <a:blip r:embed="rId2" cstate="print"/>
          <a:srcRect l="-834" t="-3781" r="-2885" b="77"/>
          <a:stretch>
            <a:fillRect/>
          </a:stretch>
        </p:blipFill>
        <p:spPr>
          <a:xfrm>
            <a:off x="8343900" y="6361356"/>
            <a:ext cx="685800" cy="387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88" y="1295400"/>
            <a:ext cx="4473012" cy="639762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988" y="1981200"/>
            <a:ext cx="4473012" cy="414496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000" b="1">
                <a:solidFill>
                  <a:schemeClr val="tx1"/>
                </a:solidFill>
              </a:defRPr>
            </a:lvl2pPr>
            <a:lvl3pPr>
              <a:defRPr sz="18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295400"/>
            <a:ext cx="4419599" cy="639762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1981200"/>
            <a:ext cx="4419598" cy="414496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000" b="1">
                <a:solidFill>
                  <a:schemeClr val="tx1"/>
                </a:solidFill>
              </a:defRPr>
            </a:lvl2pPr>
            <a:lvl3pPr>
              <a:defRPr sz="18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8988" y="76200"/>
            <a:ext cx="8968811" cy="1143000"/>
          </a:xfrm>
          <a:solidFill>
            <a:srgbClr val="00B0F0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Picture Placeholder 6" descr="IR4_logo_2010_CMYK copy.bmp"/>
          <p:cNvPicPr>
            <a:picLocks noChangeAspect="1"/>
          </p:cNvPicPr>
          <p:nvPr userDrawn="1"/>
        </p:nvPicPr>
        <p:blipFill>
          <a:blip r:embed="rId2" cstate="print"/>
          <a:srcRect l="-834" t="-3781" r="-2885" b="77"/>
          <a:stretch>
            <a:fillRect/>
          </a:stretch>
        </p:blipFill>
        <p:spPr>
          <a:xfrm>
            <a:off x="7952016" y="6183746"/>
            <a:ext cx="1191984" cy="674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EDCE2-41B8-42DD-A3B7-C06A2939D67D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F45CB-31D1-4230-94F9-37CECA6B2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2" r:id="rId2"/>
    <p:sldLayoutId id="2147483650" r:id="rId3"/>
    <p:sldLayoutId id="2147483683" r:id="rId4"/>
    <p:sldLayoutId id="2147483677" r:id="rId5"/>
    <p:sldLayoutId id="2147483678" r:id="rId6"/>
    <p:sldLayoutId id="2147483671" r:id="rId7"/>
    <p:sldLayoutId id="2147483651" r:id="rId8"/>
    <p:sldLayoutId id="2147483653" r:id="rId9"/>
    <p:sldLayoutId id="2147483654" r:id="rId10"/>
    <p:sldLayoutId id="2147483666" r:id="rId11"/>
    <p:sldLayoutId id="2147483675" r:id="rId12"/>
    <p:sldLayoutId id="2147483674" r:id="rId13"/>
    <p:sldLayoutId id="2147483680" r:id="rId14"/>
    <p:sldLayoutId id="2147483681" r:id="rId15"/>
    <p:sldLayoutId id="2147483656" r:id="rId16"/>
    <p:sldLayoutId id="2147483657" r:id="rId17"/>
    <p:sldLayoutId id="2147483658" r:id="rId18"/>
    <p:sldLayoutId id="2147483659" r:id="rId19"/>
    <p:sldLayoutId id="2147483667" r:id="rId20"/>
    <p:sldLayoutId id="2147483672" r:id="rId2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750680"/>
            <a:ext cx="8770938" cy="998537"/>
          </a:xfrm>
        </p:spPr>
        <p:txBody>
          <a:bodyPr>
            <a:normAutofit fontScale="90000"/>
          </a:bodyPr>
          <a:lstStyle/>
          <a:p>
            <a:r>
              <a:rPr lang="en-US" b="0" dirty="0" smtClean="0"/>
              <a:t>The IR-4 Project (or </a:t>
            </a:r>
            <a:r>
              <a:rPr lang="en-US" b="0" dirty="0" smtClean="0">
                <a:solidFill>
                  <a:schemeClr val="accent1"/>
                </a:solidFill>
              </a:rPr>
              <a:t>I</a:t>
            </a:r>
            <a:r>
              <a:rPr lang="en-US" b="0" dirty="0" smtClean="0"/>
              <a:t>nter-</a:t>
            </a:r>
            <a:r>
              <a:rPr lang="en-US" b="0" dirty="0" smtClean="0">
                <a:solidFill>
                  <a:schemeClr val="accent1"/>
                </a:solidFill>
              </a:rPr>
              <a:t>R</a:t>
            </a:r>
            <a:r>
              <a:rPr lang="en-US" b="0" dirty="0" smtClean="0"/>
              <a:t>egional project number </a:t>
            </a:r>
            <a:r>
              <a:rPr lang="en-US" b="0" dirty="0" smtClean="0">
                <a:solidFill>
                  <a:schemeClr val="accent1"/>
                </a:solidFill>
              </a:rPr>
              <a:t>4</a:t>
            </a:r>
            <a:r>
              <a:rPr lang="en-US" b="0" dirty="0" smtClean="0"/>
              <a:t>) was created in 1963 to </a:t>
            </a:r>
            <a:r>
              <a:rPr lang="en-US" b="0" dirty="0"/>
              <a:t>facilitate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267200" y="2895600"/>
            <a:ext cx="4419600" cy="3276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/>
              <a:t>registration </a:t>
            </a:r>
            <a:r>
              <a:rPr lang="en-US" sz="3600" dirty="0" smtClean="0"/>
              <a:t>of sustainable pest management technology for specialty crops and minor uses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52800"/>
            <a:ext cx="3759200" cy="281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6695" y="6248400"/>
            <a:ext cx="1909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0" dirty="0" smtClean="0">
                <a:solidFill>
                  <a:schemeClr val="accent6"/>
                </a:solidFill>
              </a:rPr>
              <a:t>Photo by Cristi Palmer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6927" y="533400"/>
            <a:ext cx="9144000" cy="766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What is </a:t>
            </a:r>
            <a:r>
              <a:rPr lang="en-US" dirty="0" smtClean="0">
                <a:solidFill>
                  <a:schemeClr val="accent1"/>
                </a:solidFill>
              </a:rPr>
              <a:t>IR-4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13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770938" cy="99853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How are research projects selected?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304800" y="965061"/>
            <a:ext cx="3479801" cy="4905567"/>
            <a:chOff x="304800" y="1070942"/>
            <a:chExt cx="3479801" cy="4905567"/>
          </a:xfrm>
        </p:grpSpPr>
        <p:sp>
          <p:nvSpPr>
            <p:cNvPr id="7" name="TextBox 6"/>
            <p:cNvSpPr txBox="1"/>
            <p:nvPr/>
          </p:nvSpPr>
          <p:spPr>
            <a:xfrm>
              <a:off x="479274" y="1070942"/>
              <a:ext cx="28451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Stakeholder Input</a:t>
              </a:r>
              <a:endParaRPr lang="en-US" sz="2800" b="1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04800" y="2590800"/>
              <a:ext cx="1651001" cy="2489776"/>
              <a:chOff x="304800" y="2158425"/>
              <a:chExt cx="1651001" cy="2489776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04800" y="2743201"/>
                <a:ext cx="1651000" cy="1905000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304801" y="2158425"/>
                <a:ext cx="1651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Online Project Request Form</a:t>
                </a:r>
                <a:endParaRPr lang="en-US" sz="1600" b="1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133600" y="3204542"/>
              <a:ext cx="1651001" cy="2771967"/>
              <a:chOff x="2133599" y="3039729"/>
              <a:chExt cx="1651001" cy="2771967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133599" y="3635376"/>
                <a:ext cx="1651001" cy="2176320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2133600" y="3039729"/>
                <a:ext cx="1651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Paper or Online </a:t>
                </a:r>
                <a:r>
                  <a:rPr lang="en-US" sz="1600" b="1" dirty="0" smtClean="0"/>
                  <a:t>Biennial </a:t>
                </a:r>
                <a:r>
                  <a:rPr lang="en-US" sz="1600" b="1" dirty="0" smtClean="0"/>
                  <a:t>Survey</a:t>
                </a:r>
                <a:endParaRPr lang="en-US" sz="1600" b="1" dirty="0"/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>
            <a:xfrm flipV="1">
              <a:off x="977900" y="1742465"/>
              <a:ext cx="619311" cy="685850"/>
            </a:xfrm>
            <a:prstGeom prst="straightConnector1">
              <a:avLst/>
            </a:prstGeom>
            <a:ln w="50800">
              <a:solidFill>
                <a:srgbClr val="90FF2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2057400" y="1750704"/>
              <a:ext cx="533400" cy="1297297"/>
            </a:xfrm>
            <a:prstGeom prst="straightConnector1">
              <a:avLst/>
            </a:prstGeom>
            <a:ln w="50800">
              <a:solidFill>
                <a:srgbClr val="90FF2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486399" y="965061"/>
            <a:ext cx="3657601" cy="5207139"/>
            <a:chOff x="5410199" y="1070942"/>
            <a:chExt cx="3657601" cy="5207139"/>
          </a:xfrm>
        </p:grpSpPr>
        <p:sp>
          <p:nvSpPr>
            <p:cNvPr id="27" name="TextBox 26"/>
            <p:cNvSpPr txBox="1"/>
            <p:nvPr/>
          </p:nvSpPr>
          <p:spPr>
            <a:xfrm>
              <a:off x="5410199" y="1070942"/>
              <a:ext cx="36576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Researcher &amp; Registrant Input</a:t>
              </a:r>
              <a:endParaRPr lang="en-US" sz="28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791199" y="2061542"/>
              <a:ext cx="2895600" cy="421653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000" b="1" u="sng" dirty="0" smtClean="0">
                  <a:solidFill>
                    <a:schemeClr val="accent1"/>
                  </a:solidFill>
                </a:rPr>
                <a:t>Project Criteria</a:t>
              </a:r>
            </a:p>
            <a:p>
              <a:pPr marL="166688" indent="-166688" fontAlgn="ctr">
                <a:spcAft>
                  <a:spcPts val="6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en-US" sz="1600" b="1" dirty="0"/>
                <a:t>Availability &amp; effectiveness of </a:t>
              </a:r>
              <a:r>
                <a:rPr lang="en-US" sz="1600" b="1" dirty="0" smtClean="0"/>
                <a:t>current options</a:t>
              </a:r>
              <a:endParaRPr lang="en-US" sz="1600" dirty="0"/>
            </a:p>
            <a:p>
              <a:pPr marL="166688" indent="-166688" fontAlgn="ctr">
                <a:spcAft>
                  <a:spcPts val="6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en-US" sz="1600" b="1" dirty="0"/>
                <a:t>Damage potential of target</a:t>
              </a:r>
              <a:endParaRPr lang="en-US" sz="1600" dirty="0"/>
            </a:p>
            <a:p>
              <a:pPr marL="166688" indent="-166688" fontAlgn="ctr">
                <a:spcAft>
                  <a:spcPts val="6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en-US" sz="1600" b="1" dirty="0"/>
                <a:t>Performance and crop safety of proposed products </a:t>
              </a:r>
              <a:endParaRPr lang="en-US" sz="1600" b="1" dirty="0" smtClean="0"/>
            </a:p>
            <a:p>
              <a:pPr marL="166688" indent="-166688" fontAlgn="ctr">
                <a:spcAft>
                  <a:spcPts val="6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en-US" sz="1600" b="1" dirty="0" smtClean="0"/>
                <a:t>Compatibility </a:t>
              </a:r>
              <a:r>
                <a:rPr lang="en-US" sz="1600" b="1" dirty="0"/>
                <a:t>with IPM, resistance management programs</a:t>
              </a:r>
              <a:endParaRPr lang="en-US" sz="1600" dirty="0"/>
            </a:p>
            <a:p>
              <a:pPr marL="166688" indent="-166688" fontAlgn="ctr">
                <a:spcAft>
                  <a:spcPts val="6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en-US" sz="1600" b="1" dirty="0"/>
                <a:t>Economics</a:t>
              </a:r>
              <a:endParaRPr lang="en-US" sz="1600" dirty="0"/>
            </a:p>
            <a:p>
              <a:pPr marL="166688" indent="-166688" fontAlgn="ctr">
                <a:spcAft>
                  <a:spcPts val="6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en-US" sz="1600" b="1" dirty="0"/>
                <a:t>Geographic distribution</a:t>
              </a:r>
              <a:endParaRPr lang="en-US" sz="1600" dirty="0"/>
            </a:p>
            <a:p>
              <a:pPr marL="166688" indent="-166688" fontAlgn="ctr">
                <a:spcAft>
                  <a:spcPts val="6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en-US" sz="1600" b="1" dirty="0" smtClean="0"/>
                <a:t>Registrant </a:t>
              </a:r>
              <a:r>
                <a:rPr lang="en-US" sz="1600" b="1" dirty="0"/>
                <a:t>interest in labeling </a:t>
              </a:r>
              <a:r>
                <a:rPr lang="en-US" sz="1600" b="1" dirty="0" smtClean="0"/>
                <a:t>product(s)</a:t>
              </a:r>
              <a:endParaRPr lang="en-US" sz="1600" dirty="0"/>
            </a:p>
            <a:p>
              <a:pPr marL="166688" indent="-166688" fontAlgn="ctr">
                <a:spcAft>
                  <a:spcPts val="6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en-US" sz="1600" b="1" dirty="0" smtClean="0"/>
                <a:t>Other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335943" y="965061"/>
            <a:ext cx="2472113" cy="1876772"/>
            <a:chOff x="3335943" y="914400"/>
            <a:chExt cx="2472113" cy="1876772"/>
          </a:xfrm>
        </p:grpSpPr>
        <p:sp>
          <p:nvSpPr>
            <p:cNvPr id="28" name="TextBox 27"/>
            <p:cNvSpPr txBox="1"/>
            <p:nvPr/>
          </p:nvSpPr>
          <p:spPr>
            <a:xfrm>
              <a:off x="3335943" y="914400"/>
              <a:ext cx="24721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smtClean="0">
                  <a:solidFill>
                    <a:schemeClr val="accent2"/>
                  </a:solidFill>
                </a:rPr>
                <a:t>balanced with</a:t>
              </a:r>
              <a:endParaRPr lang="en-US" sz="2800" b="1" i="1" dirty="0">
                <a:solidFill>
                  <a:schemeClr val="accent2"/>
                </a:solidFill>
              </a:endParaRPr>
            </a:p>
          </p:txBody>
        </p:sp>
        <p:pic>
          <p:nvPicPr>
            <p:cNvPr id="3" name="Picture 2" descr="Tugna:Balanced scale of Justice.svg - Wikipedia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5987" y="1698217"/>
              <a:ext cx="1392023" cy="109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846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49263"/>
            <a:ext cx="8770938" cy="99853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does this mean for </a:t>
            </a:r>
            <a:r>
              <a:rPr lang="en-US" dirty="0" smtClean="0">
                <a:solidFill>
                  <a:schemeClr val="accent1"/>
                </a:solidFill>
              </a:rPr>
              <a:t>Environmental </a:t>
            </a:r>
            <a:r>
              <a:rPr lang="en-US" dirty="0" smtClean="0">
                <a:solidFill>
                  <a:schemeClr val="accent1"/>
                </a:solidFill>
              </a:rPr>
              <a:t>Horticulture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0520" y="1600200"/>
            <a:ext cx="8564880" cy="50292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dirty="0" smtClean="0"/>
              <a:t>Since the </a:t>
            </a:r>
            <a:r>
              <a:rPr lang="en-US" sz="2800" dirty="0" err="1" smtClean="0"/>
              <a:t>Orn</a:t>
            </a:r>
            <a:r>
              <a:rPr lang="en-US" sz="2800" dirty="0" smtClean="0"/>
              <a:t> </a:t>
            </a:r>
            <a:r>
              <a:rPr lang="en-US" sz="2800" dirty="0" err="1" smtClean="0"/>
              <a:t>Hort</a:t>
            </a:r>
            <a:r>
              <a:rPr lang="en-US" sz="2800" dirty="0" smtClean="0"/>
              <a:t> Program was added in 1977, </a:t>
            </a:r>
          </a:p>
          <a:p>
            <a:pPr marL="627063" lvl="1" indent="-227013">
              <a:spcAft>
                <a:spcPts val="600"/>
              </a:spcAft>
              <a:buNone/>
            </a:pPr>
            <a:r>
              <a:rPr lang="en-US" dirty="0" smtClean="0"/>
              <a:t>- more </a:t>
            </a:r>
            <a:r>
              <a:rPr lang="en-US" dirty="0" smtClean="0"/>
              <a:t>than </a:t>
            </a:r>
            <a:r>
              <a:rPr lang="en-US" b="1" dirty="0" smtClean="0">
                <a:solidFill>
                  <a:schemeClr val="accent2"/>
                </a:solidFill>
              </a:rPr>
              <a:t>790</a:t>
            </a:r>
            <a:r>
              <a:rPr lang="en-US" dirty="0" smtClean="0"/>
              <a:t> products &amp; numbered active ingredients have been screened for </a:t>
            </a:r>
            <a:r>
              <a:rPr lang="en-US" dirty="0" smtClean="0"/>
              <a:t>performance</a:t>
            </a:r>
          </a:p>
          <a:p>
            <a:pPr marL="1714500" lvl="4" indent="0">
              <a:spcAft>
                <a:spcPts val="600"/>
              </a:spcAft>
              <a:buNone/>
            </a:pPr>
            <a:r>
              <a:rPr lang="en-US" sz="2800" dirty="0" smtClean="0"/>
              <a:t>- about </a:t>
            </a:r>
            <a:r>
              <a:rPr lang="en-US" sz="2800" b="1" dirty="0" smtClean="0">
                <a:solidFill>
                  <a:schemeClr val="accent2"/>
                </a:solidFill>
              </a:rPr>
              <a:t>33,000</a:t>
            </a:r>
            <a:r>
              <a:rPr lang="en-US" sz="2800" dirty="0" smtClean="0"/>
              <a:t> trials have been conducted</a:t>
            </a:r>
          </a:p>
          <a:p>
            <a:pPr marL="3316288" lvl="7" indent="-230188">
              <a:buNone/>
            </a:pPr>
            <a:r>
              <a:rPr lang="en-US" sz="2800" dirty="0" smtClean="0"/>
              <a:t>- </a:t>
            </a:r>
            <a:r>
              <a:rPr lang="en-US" sz="2800" dirty="0" smtClean="0"/>
              <a:t>and more than </a:t>
            </a:r>
            <a:r>
              <a:rPr lang="en-US" sz="2800" b="1" dirty="0" smtClean="0">
                <a:solidFill>
                  <a:schemeClr val="accent2"/>
                </a:solidFill>
              </a:rPr>
              <a:t>38,000</a:t>
            </a:r>
            <a:r>
              <a:rPr lang="en-US" sz="2800" dirty="0" smtClean="0"/>
              <a:t> crop uses are now available for growers and landscape managers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0520" y="6200115"/>
            <a:ext cx="1909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0" dirty="0" smtClean="0">
                <a:solidFill>
                  <a:schemeClr val="accent6"/>
                </a:solidFill>
              </a:rPr>
              <a:t>Photo by Cristi Palmer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10404"/>
            <a:ext cx="2692400" cy="2019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62600" y="6200114"/>
            <a:ext cx="2590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0" dirty="0" smtClean="0">
                <a:solidFill>
                  <a:schemeClr val="accent6"/>
                </a:solidFill>
              </a:rPr>
              <a:t>Program statistics as of Jan 2017</a:t>
            </a:r>
          </a:p>
        </p:txBody>
      </p:sp>
    </p:spTree>
    <p:extLst>
      <p:ext uri="{BB962C8B-B14F-4D97-AF65-F5344CB8AC3E}">
        <p14:creationId xmlns:p14="http://schemas.microsoft.com/office/powerpoint/2010/main" val="250132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00B050"/>
      </a:accent1>
      <a:accent2>
        <a:srgbClr val="00B0F0"/>
      </a:accent2>
      <a:accent3>
        <a:srgbClr val="E6B91E"/>
      </a:accent3>
      <a:accent4>
        <a:srgbClr val="BFBFBF"/>
      </a:accent4>
      <a:accent5>
        <a:srgbClr val="C42F1A"/>
      </a:accent5>
      <a:accent6>
        <a:srgbClr val="595959"/>
      </a:accent6>
      <a:hlink>
        <a:srgbClr val="0070C0"/>
      </a:hlink>
      <a:folHlink>
        <a:srgbClr val="E7661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25061</TotalTime>
  <Words>159</Words>
  <Application>Microsoft Office PowerPoint</Application>
  <PresentationFormat>On-screen Show (4:3)</PresentationFormat>
  <Paragraphs>26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Office Theme</vt:lpstr>
      <vt:lpstr>The IR-4 Project (or Inter-Regional project number 4) was created in 1963 to facilitate</vt:lpstr>
      <vt:lpstr>How are research projects selected?</vt:lpstr>
      <vt:lpstr>What does this mean for Environmental Horticulture?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Cristi Palmer</dc:creator>
  <cp:lastModifiedBy>Cristi Palmer</cp:lastModifiedBy>
  <cp:revision>537</cp:revision>
  <dcterms:created xsi:type="dcterms:W3CDTF">2010-03-02T01:58:26Z</dcterms:created>
  <dcterms:modified xsi:type="dcterms:W3CDTF">2018-04-25T17:12:52Z</dcterms:modified>
</cp:coreProperties>
</file>